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sldIdLst>
    <p:sldId id="256" r:id="rId5"/>
    <p:sldId id="260" r:id="rId6"/>
    <p:sldId id="259" r:id="rId7"/>
    <p:sldId id="262" r:id="rId8"/>
    <p:sldId id="261" r:id="rId9"/>
  </p:sldIdLst>
  <p:sldSz cx="12192000" cy="6858000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 D Satyanarayan" initials="NDS" lastIdx="4" clrIdx="0">
    <p:extLst>
      <p:ext uri="{19B8F6BF-5375-455C-9EA6-DF929625EA0E}">
        <p15:presenceInfo xmlns:p15="http://schemas.microsoft.com/office/powerpoint/2012/main" userId="7003649e400329c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76AD-CDB4-4164-A28E-9D174A34C37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A6C43-9AA5-4FB2-A6B0-8B912D609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98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76AD-CDB4-4164-A28E-9D174A34C37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A6C43-9AA5-4FB2-A6B0-8B912D609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006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76AD-CDB4-4164-A28E-9D174A34C37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A6C43-9AA5-4FB2-A6B0-8B912D609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031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9D2E6-23AE-4F8F-B6D8-7DD156E0AF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D3F5EC-72A7-47F0-9A01-E99C0937F8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81B359-6FB3-423B-AADC-EEAE97687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50647-1C68-498C-AC2E-85C31D577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74B2D-099B-439E-BC51-FA577F226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6706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CE49B-7F81-4022-9488-73E76E4C4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721EF-7100-4E51-9F07-6BD2A88B7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DBD25F-854E-4F35-8B6E-E7074AEB6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12A50-C159-4B52-8A1A-25CD0F4BC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75A6A-DCFF-4A4E-83A4-C173C6932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24985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CA58C-E768-4F8E-B2AB-D891255DD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1D5DE-BA52-4DE6-974A-3BD437ACC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56DE9-C7F0-4094-ACA3-E0EEECE9E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EDD85-58B6-4A64-ADB7-44EC97DB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50105-0436-4933-841C-EE08C1AE1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6869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BB9C3-970B-4784-BE8D-B4214F5F2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08D87-4818-41B2-B7C9-F8F6C4B252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E0E275-0C7D-470C-B70A-0520694D7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D9C596-8DC4-4751-A477-AD4DF3427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C2EE10-DED7-4665-8616-2A7864BE7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BA63F6-D6D5-4600-8D01-0F9EA0F14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528906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1E751-2483-4F29-997E-CFA730741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C3CC88-C1D4-45FA-9FBF-4FB306A10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12BF66-39E9-4AC9-A0F5-0F65183D2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F208C9-A8C9-4039-99BF-EB73AEE8A2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0E86DE-9F9B-4EC7-BA04-336292FE7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BE80CD-8E46-438D-8396-B3218AC58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E67879-9290-4A9A-B1D8-4875A2AB1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4E784A-E2EA-41E5-B970-B89345F2C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40941"/>
      </p:ext>
    </p:extLst>
  </p:cSld>
  <p:clrMapOvr>
    <a:masterClrMapping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21539-AD66-44BF-9765-82A302982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CBDD2F-A9D0-451A-9A56-0D02B2209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9214B-1484-4C04-B220-B3425EF69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955E9F-8048-4EB0-9CE8-5249DC0DC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0465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1D46E6-EAD6-4F64-B51C-89DED96BD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35EA99-1276-437D-BE2D-7DF12BC60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DFD892-96C1-492D-943A-CBB72FAC0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4762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FEA87-4819-4429-9DA8-D6324BCA1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84B31-4DB8-409F-BB3F-CC856262B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A73037-8458-4FCE-AC0A-0AF11B31CA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0C3918-E210-42F6-A4F6-23708B5C5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9D07A8-4EB8-449A-8C67-28D144D88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58E8FB-6807-4989-BE72-F69523118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353622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76AD-CDB4-4164-A28E-9D174A34C37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A6C43-9AA5-4FB2-A6B0-8B912D609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924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A0C44-E1D3-48AB-B2D0-986BF06B5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467204-8755-481B-BEC6-2E9DE967A5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386680-1EC1-44F5-8ED4-331A479875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9FE8CC-2150-41DA-8AE5-2B3933CB3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7EAC05-13A6-4C14-91B6-0615701E9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81DF21-5AFD-40C4-AD92-7A2E680C4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676424"/>
      </p:ext>
    </p:extLst>
  </p:cSld>
  <p:clrMapOvr>
    <a:masterClrMapping/>
  </p:clrMapOvr>
  <p:hf hd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9A781-D88F-468F-8B34-2BFAEE453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521051-85D8-4DC1-B7BC-DF125AA150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74110-A882-4450-8EAC-2DA819FE0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38845-9408-4542-9BE2-358881508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7ED52D-DBBA-43A8-AA88-A8047ECF1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014640"/>
      </p:ext>
    </p:extLst>
  </p:cSld>
  <p:clrMapOvr>
    <a:masterClrMapping/>
  </p:clrMapOvr>
  <p:hf hd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046EFE-CE10-4743-B068-2DE8833715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A880E6-A4B9-4D08-A7C0-5ED78139D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D7DAF-4B1B-4EC9-90DD-71AA4E3A1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4A131-61D6-44D6-98FF-FDC11643C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A3D27-291F-4B81-84A4-D3C9C484F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957748"/>
      </p:ext>
    </p:extLst>
  </p:cSld>
  <p:clrMapOvr>
    <a:masterClrMapping/>
  </p:clrMapOvr>
  <p:hf hdr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9D2E6-23AE-4F8F-B6D8-7DD156E0AF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D3F5EC-72A7-47F0-9A01-E99C0937F8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81B359-6FB3-423B-AADC-EEAE97687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50647-1C68-498C-AC2E-85C31D577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74B2D-099B-439E-BC51-FA577F226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5463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CE49B-7F81-4022-9488-73E76E4C4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721EF-7100-4E51-9F07-6BD2A88B7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DBD25F-854E-4F35-8B6E-E7074AEB6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12A50-C159-4B52-8A1A-25CD0F4BC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75A6A-DCFF-4A4E-83A4-C173C6932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90177"/>
      </p:ext>
    </p:extLst>
  </p:cSld>
  <p:clrMapOvr>
    <a:masterClrMapping/>
  </p:clrMapOvr>
  <p:hf hdr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CA58C-E768-4F8E-B2AB-D891255DD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1D5DE-BA52-4DE6-974A-3BD437ACC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56DE9-C7F0-4094-ACA3-E0EEECE9E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EDD85-58B6-4A64-ADB7-44EC97DB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50105-0436-4933-841C-EE08C1AE1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6810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BB9C3-970B-4784-BE8D-B4214F5F2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08D87-4818-41B2-B7C9-F8F6C4B252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E0E275-0C7D-470C-B70A-0520694D7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D9C596-8DC4-4751-A477-AD4DF3427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C2EE10-DED7-4665-8616-2A7864BE7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BA63F6-D6D5-4600-8D01-0F9EA0F14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075458"/>
      </p:ext>
    </p:extLst>
  </p:cSld>
  <p:clrMapOvr>
    <a:masterClrMapping/>
  </p:clrMapOvr>
  <p:hf hdr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1E751-2483-4F29-997E-CFA730741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C3CC88-C1D4-45FA-9FBF-4FB306A10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12BF66-39E9-4AC9-A0F5-0F65183D2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F208C9-A8C9-4039-99BF-EB73AEE8A2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0E86DE-9F9B-4EC7-BA04-336292FE7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BE80CD-8E46-438D-8396-B3218AC58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E67879-9290-4A9A-B1D8-4875A2AB1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4E784A-E2EA-41E5-B970-B89345F2C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625580"/>
      </p:ext>
    </p:extLst>
  </p:cSld>
  <p:clrMapOvr>
    <a:masterClrMapping/>
  </p:clrMapOvr>
  <p:hf hdr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21539-AD66-44BF-9765-82A302982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CBDD2F-A9D0-451A-9A56-0D02B2209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9214B-1484-4C04-B220-B3425EF69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955E9F-8048-4EB0-9CE8-5249DC0DC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4255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1D46E6-EAD6-4F64-B51C-89DED96BD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35EA99-1276-437D-BE2D-7DF12BC60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DFD892-96C1-492D-943A-CBB72FAC0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6919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76AD-CDB4-4164-A28E-9D174A34C37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A6C43-9AA5-4FB2-A6B0-8B912D609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1455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FEA87-4819-4429-9DA8-D6324BCA1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84B31-4DB8-409F-BB3F-CC856262B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A73037-8458-4FCE-AC0A-0AF11B31CA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0C3918-E210-42F6-A4F6-23708B5C5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9D07A8-4EB8-449A-8C67-28D144D88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58E8FB-6807-4989-BE72-F69523118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755267"/>
      </p:ext>
    </p:extLst>
  </p:cSld>
  <p:clrMapOvr>
    <a:masterClrMapping/>
  </p:clrMapOvr>
  <p:hf hdr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A0C44-E1D3-48AB-B2D0-986BF06B5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467204-8755-481B-BEC6-2E9DE967A5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386680-1EC1-44F5-8ED4-331A479875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9FE8CC-2150-41DA-8AE5-2B3933CB3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7EAC05-13A6-4C14-91B6-0615701E9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81DF21-5AFD-40C4-AD92-7A2E680C4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194781"/>
      </p:ext>
    </p:extLst>
  </p:cSld>
  <p:clrMapOvr>
    <a:masterClrMapping/>
  </p:clrMapOvr>
  <p:hf hdr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9A781-D88F-468F-8B34-2BFAEE453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521051-85D8-4DC1-B7BC-DF125AA150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74110-A882-4450-8EAC-2DA819FE0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38845-9408-4542-9BE2-358881508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7ED52D-DBBA-43A8-AA88-A8047ECF1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434492"/>
      </p:ext>
    </p:extLst>
  </p:cSld>
  <p:clrMapOvr>
    <a:masterClrMapping/>
  </p:clrMapOvr>
  <p:hf hdr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046EFE-CE10-4743-B068-2DE8833715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A880E6-A4B9-4D08-A7C0-5ED78139D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D7DAF-4B1B-4EC9-90DD-71AA4E3A1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4A131-61D6-44D6-98FF-FDC11643C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A3D27-291F-4B81-84A4-D3C9C484F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833486"/>
      </p:ext>
    </p:extLst>
  </p:cSld>
  <p:clrMapOvr>
    <a:masterClrMapping/>
  </p:clrMapOvr>
  <p:hf hdr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9D2E6-23AE-4F8F-B6D8-7DD156E0AF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D3F5EC-72A7-47F0-9A01-E99C0937F8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81B359-6FB3-423B-AADC-EEAE97687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50647-1C68-498C-AC2E-85C31D577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74B2D-099B-439E-BC51-FA577F226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3000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CE49B-7F81-4022-9488-73E76E4C4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721EF-7100-4E51-9F07-6BD2A88B7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DBD25F-854E-4F35-8B6E-E7074AEB6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12A50-C159-4B52-8A1A-25CD0F4BC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75A6A-DCFF-4A4E-83A4-C173C6932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702902"/>
      </p:ext>
    </p:extLst>
  </p:cSld>
  <p:clrMapOvr>
    <a:masterClrMapping/>
  </p:clrMapOvr>
  <p:hf hdr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CA58C-E768-4F8E-B2AB-D891255DD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1D5DE-BA52-4DE6-974A-3BD437ACC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56DE9-C7F0-4094-ACA3-E0EEECE9E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EDD85-58B6-4A64-ADB7-44EC97DB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50105-0436-4933-841C-EE08C1AE1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4115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BB9C3-970B-4784-BE8D-B4214F5F2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08D87-4818-41B2-B7C9-F8F6C4B252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E0E275-0C7D-470C-B70A-0520694D7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D9C596-8DC4-4751-A477-AD4DF3427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C2EE10-DED7-4665-8616-2A7864BE7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BA63F6-D6D5-4600-8D01-0F9EA0F14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867751"/>
      </p:ext>
    </p:extLst>
  </p:cSld>
  <p:clrMapOvr>
    <a:masterClrMapping/>
  </p:clrMapOvr>
  <p:hf hdr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1E751-2483-4F29-997E-CFA730741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C3CC88-C1D4-45FA-9FBF-4FB306A10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12BF66-39E9-4AC9-A0F5-0F65183D2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F208C9-A8C9-4039-99BF-EB73AEE8A2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0E86DE-9F9B-4EC7-BA04-336292FE7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BE80CD-8E46-438D-8396-B3218AC58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E67879-9290-4A9A-B1D8-4875A2AB1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4E784A-E2EA-41E5-B970-B89345F2C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3554"/>
      </p:ext>
    </p:extLst>
  </p:cSld>
  <p:clrMapOvr>
    <a:masterClrMapping/>
  </p:clrMapOvr>
  <p:hf hdr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21539-AD66-44BF-9765-82A302982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CBDD2F-A9D0-451A-9A56-0D02B2209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9214B-1484-4C04-B220-B3425EF69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955E9F-8048-4EB0-9CE8-5249DC0DC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555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76AD-CDB4-4164-A28E-9D174A34C37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A6C43-9AA5-4FB2-A6B0-8B912D609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01200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1D46E6-EAD6-4F64-B51C-89DED96BD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35EA99-1276-437D-BE2D-7DF12BC60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DFD892-96C1-492D-943A-CBB72FAC0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9874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FEA87-4819-4429-9DA8-D6324BCA1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84B31-4DB8-409F-BB3F-CC856262B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A73037-8458-4FCE-AC0A-0AF11B31CA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0C3918-E210-42F6-A4F6-23708B5C5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9D07A8-4EB8-449A-8C67-28D144D88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58E8FB-6807-4989-BE72-F69523118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52235"/>
      </p:ext>
    </p:extLst>
  </p:cSld>
  <p:clrMapOvr>
    <a:masterClrMapping/>
  </p:clrMapOvr>
  <p:hf hdr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A0C44-E1D3-48AB-B2D0-986BF06B5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467204-8755-481B-BEC6-2E9DE967A5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386680-1EC1-44F5-8ED4-331A479875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9FE8CC-2150-41DA-8AE5-2B3933CB3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7EAC05-13A6-4C14-91B6-0615701E9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81DF21-5AFD-40C4-AD92-7A2E680C4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848511"/>
      </p:ext>
    </p:extLst>
  </p:cSld>
  <p:clrMapOvr>
    <a:masterClrMapping/>
  </p:clrMapOvr>
  <p:hf hdr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9A781-D88F-468F-8B34-2BFAEE453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521051-85D8-4DC1-B7BC-DF125AA150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74110-A882-4450-8EAC-2DA819FE0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38845-9408-4542-9BE2-358881508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7ED52D-DBBA-43A8-AA88-A8047ECF1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773792"/>
      </p:ext>
    </p:extLst>
  </p:cSld>
  <p:clrMapOvr>
    <a:masterClrMapping/>
  </p:clrMapOvr>
  <p:hf hdr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046EFE-CE10-4743-B068-2DE8833715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A880E6-A4B9-4D08-A7C0-5ED78139D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D7DAF-4B1B-4EC9-90DD-71AA4E3A1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4A131-61D6-44D6-98FF-FDC11643C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A3D27-291F-4B81-84A4-D3C9C484F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96982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76AD-CDB4-4164-A28E-9D174A34C37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A6C43-9AA5-4FB2-A6B0-8B912D609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477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76AD-CDB4-4164-A28E-9D174A34C37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A6C43-9AA5-4FB2-A6B0-8B912D609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98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76AD-CDB4-4164-A28E-9D174A34C37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A6C43-9AA5-4FB2-A6B0-8B912D609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251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76AD-CDB4-4164-A28E-9D174A34C37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A6C43-9AA5-4FB2-A6B0-8B912D609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649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76AD-CDB4-4164-A28E-9D174A34C37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A6C43-9AA5-4FB2-A6B0-8B912D609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0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D76AD-CDB4-4164-A28E-9D174A34C379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A6C43-9AA5-4FB2-A6B0-8B912D609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866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92B6C5-35C5-425C-BBB2-B10D318A5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A526E-83E3-4F27-8784-94A0DBF5C8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2FE80-5E82-42B0-AA8F-861C80B9C0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8F3E7-7F99-4643-97D0-AACE6BD403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55C38-FE68-45EF-9E14-85C20340FC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376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92B6C5-35C5-425C-BBB2-B10D318A5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A526E-83E3-4F27-8784-94A0DBF5C8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2FE80-5E82-42B0-AA8F-861C80B9C0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8F3E7-7F99-4643-97D0-AACE6BD403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55C38-FE68-45EF-9E14-85C20340FC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42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92B6C5-35C5-425C-BBB2-B10D318A5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A526E-83E3-4F27-8784-94A0DBF5C8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2FE80-5E82-42B0-AA8F-861C80B9C0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Monday, March 18, 2019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8F3E7-7F99-4643-97D0-AACE6BD403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Mr.Arunkumar K R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55C38-FE68-45EF-9E14-85C20340FC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298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35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4B963E7-7E63-4DD5-87AA-AE142F186713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BIOPRECURSOR PRODRUGS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201" y="1944915"/>
            <a:ext cx="1027974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“A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Bioprecursor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Prodrug is a prodrug that does not imply the linkage to a carrier group, but results from a molecular modification of the active principle itself.”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kern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Herein, like other prodrugs studied earlier where in a carrier group is attached. But in this case, the transformation occurs to the active principle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65943" y="5235700"/>
            <a:ext cx="965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 algn="just" defTabSz="685800">
              <a:spcBef>
                <a:spcPts val="750"/>
              </a:spcBef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Designing of drug to 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alter the pharmaceutical,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pharmacodynamic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or pharmacokinetic shortcomings of drug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394200" y="4266557"/>
            <a:ext cx="3167743" cy="58649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This is achieved for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95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240091"/>
              </p:ext>
            </p:extLst>
          </p:nvPr>
        </p:nvGraphicFramePr>
        <p:xfrm>
          <a:off x="1328738" y="1887538"/>
          <a:ext cx="9275762" cy="2090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ChemSketch" r:id="rId3" imgW="6127200" imgH="1076760" progId="ACD.ChemSketch.20">
                  <p:embed/>
                </p:oleObj>
              </mc:Choice>
              <mc:Fallback>
                <p:oleObj name="ChemSketch" r:id="rId3" imgW="6127200" imgH="1076760" progId="ACD.ChemSketch.20">
                  <p:embed/>
                  <p:pic>
                    <p:nvPicPr>
                      <p:cNvPr id="17409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8738" y="1887538"/>
                        <a:ext cx="9275762" cy="2090737"/>
                      </a:xfrm>
                      <a:prstGeom prst="rect">
                        <a:avLst/>
                      </a:prstGeom>
                      <a:solidFill>
                        <a:sysClr val="window" lastClr="FFFFFF">
                          <a:alpha val="20000"/>
                        </a:sys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35429" y="4659085"/>
            <a:ext cx="115243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CC"/>
                </a:solidFill>
              </a:rPr>
              <a:t>In this case the drug </a:t>
            </a:r>
            <a:r>
              <a:rPr lang="en-US" sz="2800" b="1" dirty="0" err="1">
                <a:solidFill>
                  <a:srgbClr val="0000CC"/>
                </a:solidFill>
              </a:rPr>
              <a:t>P</a:t>
            </a:r>
            <a:r>
              <a:rPr lang="en-US" sz="2800" b="1" dirty="0" err="1" smtClean="0">
                <a:solidFill>
                  <a:srgbClr val="0000CC"/>
                </a:solidFill>
              </a:rPr>
              <a:t>rontosil</a:t>
            </a:r>
            <a:r>
              <a:rPr lang="en-US" sz="2800" b="1" dirty="0" smtClean="0">
                <a:solidFill>
                  <a:srgbClr val="0000CC"/>
                </a:solidFill>
              </a:rPr>
              <a:t> which is in inactive state...But upon metabolic reaction it is converted into an active drug </a:t>
            </a:r>
            <a:r>
              <a:rPr lang="en-US" sz="2800" b="1" dirty="0" err="1" smtClean="0">
                <a:solidFill>
                  <a:srgbClr val="0000CC"/>
                </a:solidFill>
              </a:rPr>
              <a:t>sulphonilamide</a:t>
            </a:r>
            <a:r>
              <a:rPr lang="en-US" sz="2800" b="1" dirty="0" smtClean="0">
                <a:solidFill>
                  <a:srgbClr val="0000CC"/>
                </a:solidFill>
              </a:rPr>
              <a:t> which is used as an antibacterial.</a:t>
            </a:r>
            <a:endParaRPr lang="en-US" sz="28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90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685800"/>
            <a:ext cx="10711542" cy="927924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CONTENTS contain some of the activation reactions which include……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340F0B0-B2C5-445B-AAE5-C314003E18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423887" y="1847397"/>
            <a:ext cx="3746870" cy="331968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Proton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activation.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Hydrolytic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activation.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Elimination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activation.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Oxidative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activation.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Reductive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activation.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705601" y="1873024"/>
            <a:ext cx="4426143" cy="329406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Nucleotide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activation.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Phosphorylation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activation.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Sulfation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activation.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Decarboxylation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activation.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63844" y="5486400"/>
            <a:ext cx="9867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CC"/>
                </a:solidFill>
              </a:rPr>
              <a:t>Let us discuss these activation reaction one by one…..</a:t>
            </a:r>
            <a:endParaRPr lang="en-US" sz="32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72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2700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SULFATION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ACTIVATION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120776"/>
            <a:ext cx="8229600" cy="4953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 hypotensive and hair growth activities of minoxidil require a sulfotransferase catalyzed sulfation to form minoxidil sulfate.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Minoxidil sulfate is more potent than minoxidil.</a:t>
            </a: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428587"/>
              </p:ext>
            </p:extLst>
          </p:nvPr>
        </p:nvGraphicFramePr>
        <p:xfrm>
          <a:off x="3566886" y="3732895"/>
          <a:ext cx="4191000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ChemSketch" r:id="rId3" imgW="3102840" imgH="1792080" progId="ACD.ChemSketch.20">
                  <p:embed/>
                </p:oleObj>
              </mc:Choice>
              <mc:Fallback>
                <p:oleObj name="ChemSketch" r:id="rId3" imgW="3102840" imgH="1792080" progId="ACD.ChemSketch.20">
                  <p:embed/>
                  <p:pic>
                    <p:nvPicPr>
                      <p:cNvPr id="337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6886" y="3732895"/>
                        <a:ext cx="4191000" cy="236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537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667512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DECARBOXYLATION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ACTIVATION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95400"/>
            <a:ext cx="8229600" cy="5105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Dopamine increases systolic and pulse blood pressure and renal blood flow.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L-</a:t>
            </a:r>
            <a:r>
              <a:rPr lang="el-GR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-glutamyltranspeptidase, catalyses the transfer of L-glutamyl group from the N-terminus of one peptide to another, in kidney cells.  </a:t>
            </a: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3490205"/>
              </p:ext>
            </p:extLst>
          </p:nvPr>
        </p:nvGraphicFramePr>
        <p:xfrm>
          <a:off x="2311400" y="3848925"/>
          <a:ext cx="7162800" cy="264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ChemSketch" r:id="rId3" imgW="6309360" imgH="2417040" progId="ACD.ChemSketch.20">
                  <p:embed/>
                </p:oleObj>
              </mc:Choice>
              <mc:Fallback>
                <p:oleObj name="ChemSketch" r:id="rId3" imgW="6309360" imgH="2417040" progId="ACD.ChemSketch.20">
                  <p:embed/>
                  <p:pic>
                    <p:nvPicPr>
                      <p:cNvPr id="348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3848925"/>
                        <a:ext cx="7162800" cy="2646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595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222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Office Theme</vt:lpstr>
      <vt:lpstr>1_Office Theme</vt:lpstr>
      <vt:lpstr>2_Office Theme</vt:lpstr>
      <vt:lpstr>3_Office Theme</vt:lpstr>
      <vt:lpstr>ChemSketch</vt:lpstr>
      <vt:lpstr>BIOPRECURSOR PRODRUGS</vt:lpstr>
      <vt:lpstr>PowerPoint Presentation</vt:lpstr>
      <vt:lpstr> CONTENTS contain some of the activation reactions which include……</vt:lpstr>
      <vt:lpstr>SULFATION ACTIVATION</vt:lpstr>
      <vt:lpstr>DECARBOXYLATION ACTIVATION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BIOPRECURSOR PRODRUGS</dc:title>
  <dc:creator>N D Satyanarayan</dc:creator>
  <cp:lastModifiedBy>N D Satyanarayan</cp:lastModifiedBy>
  <cp:revision>4</cp:revision>
  <cp:lastPrinted>2020-04-12T06:23:55Z</cp:lastPrinted>
  <dcterms:created xsi:type="dcterms:W3CDTF">2020-04-11T04:25:14Z</dcterms:created>
  <dcterms:modified xsi:type="dcterms:W3CDTF">2020-04-12T13:24:29Z</dcterms:modified>
</cp:coreProperties>
</file>